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75"/>
  </p:notesMasterIdLst>
  <p:sldIdLst>
    <p:sldId id="256" r:id="rId2"/>
    <p:sldId id="319" r:id="rId3"/>
    <p:sldId id="359" r:id="rId4"/>
    <p:sldId id="614" r:id="rId5"/>
    <p:sldId id="503" r:id="rId6"/>
    <p:sldId id="737" r:id="rId7"/>
    <p:sldId id="565" r:id="rId8"/>
    <p:sldId id="470" r:id="rId9"/>
    <p:sldId id="471" r:id="rId10"/>
    <p:sldId id="475" r:id="rId11"/>
    <p:sldId id="477" r:id="rId12"/>
    <p:sldId id="479" r:id="rId13"/>
    <p:sldId id="480" r:id="rId14"/>
    <p:sldId id="740" r:id="rId15"/>
    <p:sldId id="741" r:id="rId16"/>
    <p:sldId id="742" r:id="rId17"/>
    <p:sldId id="744" r:id="rId18"/>
    <p:sldId id="748" r:id="rId19"/>
    <p:sldId id="743" r:id="rId20"/>
    <p:sldId id="745" r:id="rId21"/>
    <p:sldId id="749" r:id="rId22"/>
    <p:sldId id="750" r:id="rId23"/>
    <p:sldId id="751" r:id="rId24"/>
    <p:sldId id="752" r:id="rId25"/>
    <p:sldId id="753" r:id="rId26"/>
    <p:sldId id="495" r:id="rId27"/>
    <p:sldId id="529" r:id="rId28"/>
    <p:sldId id="508" r:id="rId29"/>
    <p:sldId id="530" r:id="rId30"/>
    <p:sldId id="509" r:id="rId31"/>
    <p:sldId id="510" r:id="rId32"/>
    <p:sldId id="513" r:id="rId33"/>
    <p:sldId id="515" r:id="rId34"/>
    <p:sldId id="517" r:id="rId35"/>
    <p:sldId id="531" r:id="rId36"/>
    <p:sldId id="519" r:id="rId37"/>
    <p:sldId id="520" r:id="rId38"/>
    <p:sldId id="521" r:id="rId39"/>
    <p:sldId id="522" r:id="rId40"/>
    <p:sldId id="523" r:id="rId41"/>
    <p:sldId id="524" r:id="rId42"/>
    <p:sldId id="767" r:id="rId43"/>
    <p:sldId id="768" r:id="rId44"/>
    <p:sldId id="777" r:id="rId45"/>
    <p:sldId id="778" r:id="rId46"/>
    <p:sldId id="779" r:id="rId47"/>
    <p:sldId id="780" r:id="rId48"/>
    <p:sldId id="364" r:id="rId49"/>
    <p:sldId id="784" r:id="rId50"/>
    <p:sldId id="785" r:id="rId51"/>
    <p:sldId id="786" r:id="rId52"/>
    <p:sldId id="813" r:id="rId53"/>
    <p:sldId id="706" r:id="rId54"/>
    <p:sldId id="708" r:id="rId55"/>
    <p:sldId id="709" r:id="rId56"/>
    <p:sldId id="713" r:id="rId57"/>
    <p:sldId id="714" r:id="rId58"/>
    <p:sldId id="715" r:id="rId59"/>
    <p:sldId id="716" r:id="rId60"/>
    <p:sldId id="727" r:id="rId61"/>
    <p:sldId id="728" r:id="rId62"/>
    <p:sldId id="830" r:id="rId63"/>
    <p:sldId id="831" r:id="rId64"/>
    <p:sldId id="832" r:id="rId65"/>
    <p:sldId id="834" r:id="rId66"/>
    <p:sldId id="718" r:id="rId67"/>
    <p:sldId id="719" r:id="rId68"/>
    <p:sldId id="720" r:id="rId69"/>
    <p:sldId id="660" r:id="rId70"/>
    <p:sldId id="661" r:id="rId71"/>
    <p:sldId id="346" r:id="rId72"/>
    <p:sldId id="357" r:id="rId73"/>
    <p:sldId id="739" r:id="rId7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145" d="100"/>
          <a:sy n="145" d="100"/>
        </p:scale>
        <p:origin x="138" y="3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15 -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Two parts:</a:t>
            </a:r>
          </a:p>
          <a:p>
            <a:r>
              <a:rPr lang="en-US" dirty="0"/>
              <a:t>Base case(s)</a:t>
            </a:r>
          </a:p>
          <a:p>
            <a:pPr lvl="1"/>
            <a:r>
              <a:rPr lang="en-US" dirty="0"/>
              <a:t>Tells recursion when to stop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= 1 or </a:t>
            </a:r>
            <a:r>
              <a:rPr lang="en-US" b="1" i="1" dirty="0"/>
              <a:t>n</a:t>
            </a:r>
            <a:r>
              <a:rPr lang="en-US" dirty="0"/>
              <a:t> = 0 are examples of base cases</a:t>
            </a:r>
          </a:p>
          <a:p>
            <a:r>
              <a:rPr lang="en-US" dirty="0"/>
              <a:t>Recursive case(s)</a:t>
            </a:r>
          </a:p>
          <a:p>
            <a:pPr lvl="1"/>
            <a:r>
              <a:rPr lang="en-US" dirty="0"/>
              <a:t>Allows recursion to progress</a:t>
            </a:r>
          </a:p>
          <a:p>
            <a:pPr lvl="1"/>
            <a:r>
              <a:rPr lang="en-US" dirty="0"/>
              <a:t>"Leap of faith"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&gt; 1 is the recursive case</a:t>
            </a:r>
          </a:p>
        </p:txBody>
      </p:sp>
    </p:spTree>
    <p:extLst>
      <p:ext uri="{BB962C8B-B14F-4D97-AF65-F5344CB8AC3E}">
        <p14:creationId xmlns:p14="http://schemas.microsoft.com/office/powerpoint/2010/main" val="91808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for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down approach</a:t>
            </a:r>
          </a:p>
          <a:p>
            <a:r>
              <a:rPr lang="en-US" dirty="0"/>
              <a:t>Don't try to solve the whole problem</a:t>
            </a:r>
          </a:p>
          <a:p>
            <a:r>
              <a:rPr lang="en-US" dirty="0"/>
              <a:t>Deal with the next step in the problem</a:t>
            </a:r>
          </a:p>
          <a:p>
            <a:r>
              <a:rPr lang="en-US" dirty="0"/>
              <a:t>Then make the "leap of faith"</a:t>
            </a:r>
          </a:p>
          <a:p>
            <a:r>
              <a:rPr lang="en-US" dirty="0"/>
              <a:t>Assume that you can solve any smaller part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291517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Factorial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</a:t>
            </a:r>
            <a:r>
              <a:rPr lang="en-US" b="1" i="1" dirty="0"/>
              <a:t>n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 1):</a:t>
            </a:r>
          </a:p>
          <a:p>
            <a:pPr lvl="1"/>
            <a:r>
              <a:rPr lang="en-US" dirty="0">
                <a:sym typeface="Symbol"/>
              </a:rPr>
              <a:t>1! = 0! = 1</a:t>
            </a:r>
          </a:p>
          <a:p>
            <a:pPr lvl="1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Recursive case (</a:t>
            </a:r>
            <a:r>
              <a:rPr lang="en-US" b="1" i="1" dirty="0"/>
              <a:t>n</a:t>
            </a:r>
            <a:r>
              <a:rPr lang="en-US" dirty="0"/>
              <a:t> &gt; 1):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! = </a:t>
            </a:r>
            <a:r>
              <a:rPr lang="en-US" b="1" i="1" dirty="0"/>
              <a:t>n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 – 1)! </a:t>
            </a:r>
          </a:p>
        </p:txBody>
      </p:sp>
    </p:spTree>
    <p:extLst>
      <p:ext uri="{BB962C8B-B14F-4D97-AF65-F5344CB8AC3E}">
        <p14:creationId xmlns:p14="http://schemas.microsoft.com/office/powerpoint/2010/main" val="219695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factorial(n):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 &lt;= 1: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n*factorial(n – 1)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5791200" y="24384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2672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759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CAA87-30D0-440C-8250-F9349DEE0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and loops are the same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DDF8B-72B1-4675-852B-12C8F8F2B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Any program that uses loops can be done with recursion</a:t>
            </a:r>
          </a:p>
          <a:p>
            <a:r>
              <a:rPr lang="en-US" dirty="0"/>
              <a:t>Any program that uses recursion can be done with loops</a:t>
            </a:r>
          </a:p>
          <a:p>
            <a:r>
              <a:rPr lang="en-US" dirty="0"/>
              <a:t>Sometimes it's easier to use loops</a:t>
            </a:r>
          </a:p>
          <a:p>
            <a:r>
              <a:rPr lang="en-US" dirty="0"/>
              <a:t>Sometimes it's easier to use recursion</a:t>
            </a:r>
          </a:p>
          <a:p>
            <a:r>
              <a:rPr lang="en-US" dirty="0"/>
              <a:t>A base case is necessary in recursion to tell the process when to stop</a:t>
            </a:r>
          </a:p>
          <a:p>
            <a:pPr lvl="1"/>
            <a:r>
              <a:rPr lang="en-US" dirty="0"/>
              <a:t>This is like a condition for while loop or the amount of iteration for a for loop</a:t>
            </a:r>
          </a:p>
          <a:p>
            <a:r>
              <a:rPr lang="en-US" dirty="0"/>
              <a:t>A recursive case is necessary so that recursion can continue</a:t>
            </a:r>
          </a:p>
          <a:p>
            <a:pPr lvl="1"/>
            <a:r>
              <a:rPr lang="en-US" dirty="0"/>
              <a:t>This is similar to how a loop jumps back up to the top when it gets to the bottom</a:t>
            </a:r>
          </a:p>
        </p:txBody>
      </p:sp>
    </p:spTree>
    <p:extLst>
      <p:ext uri="{BB962C8B-B14F-4D97-AF65-F5344CB8AC3E}">
        <p14:creationId xmlns:p14="http://schemas.microsoft.com/office/powerpoint/2010/main" val="40218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up the numbers in a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case (Empty list</a:t>
            </a:r>
            <a:r>
              <a:rPr lang="en-US" dirty="0">
                <a:sym typeface="Symbol"/>
              </a:rPr>
              <a:t>):</a:t>
            </a:r>
          </a:p>
          <a:p>
            <a:pPr lvl="1"/>
            <a:r>
              <a:rPr lang="en-US" dirty="0">
                <a:sym typeface="Symbol"/>
              </a:rPr>
              <a:t>0</a:t>
            </a:r>
          </a:p>
          <a:p>
            <a:pPr lvl="1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Recursive case (</a:t>
            </a:r>
            <a:r>
              <a:rPr lang="en-US" dirty="0"/>
              <a:t>At least one thing left in the list):</a:t>
            </a:r>
          </a:p>
          <a:p>
            <a:pPr lvl="1"/>
            <a:r>
              <a:rPr lang="en-US" dirty="0"/>
              <a:t>The value of the first thing plus the sum of the rest of the list</a:t>
            </a:r>
          </a:p>
        </p:txBody>
      </p:sp>
    </p:spTree>
    <p:extLst>
      <p:ext uri="{BB962C8B-B14F-4D97-AF65-F5344CB8AC3E}">
        <p14:creationId xmlns:p14="http://schemas.microsoft.com/office/powerpoint/2010/main" val="310866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>
                <a:latin typeface="Courier New" pitchFamily="49" charset="0"/>
                <a:cs typeface="Courier New" pitchFamily="49" charset="0"/>
              </a:rPr>
              <a:t>recursiveSum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(list):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5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(list) == 0: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0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2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5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 list[0] + </a:t>
            </a:r>
            <a:r>
              <a:rPr lang="en-US" sz="2500" b="1" dirty="0" err="1">
                <a:latin typeface="Courier New" pitchFamily="49" charset="0"/>
                <a:cs typeface="Courier New" pitchFamily="49" charset="0"/>
              </a:rPr>
              <a:t>recursiveSum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(list[1:])</a:t>
            </a:r>
          </a:p>
          <a:p>
            <a:pPr>
              <a:buNone/>
            </a:pPr>
            <a:endParaRPr lang="en-US" sz="25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5791200" y="24384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2672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2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8DBE-4069-4B91-9094-7B95812D9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recursion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CA7A2-4A92-464D-BA84-6A4E5AB0A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it only in special circumstances, since it's usually slower than loops</a:t>
            </a:r>
          </a:p>
          <a:p>
            <a:r>
              <a:rPr lang="en-US" dirty="0"/>
              <a:t>Recursive solutions are often impressive for how short the code is</a:t>
            </a:r>
          </a:p>
          <a:p>
            <a:r>
              <a:rPr lang="en-US" dirty="0"/>
              <a:t>Some people love it, but it can be hard to think about</a:t>
            </a:r>
          </a:p>
          <a:p>
            <a:r>
              <a:rPr lang="en-US" dirty="0"/>
              <a:t>Instead of trying to solve the entire problem, we think about unwrapping one layer of the problem</a:t>
            </a:r>
          </a:p>
          <a:p>
            <a:pPr lvl="1"/>
            <a:r>
              <a:rPr lang="en-US" dirty="0"/>
              <a:t>Don't think too much about what's going on in the other recursive calls since you can't access those variables</a:t>
            </a:r>
          </a:p>
          <a:p>
            <a:r>
              <a:rPr lang="en-US" dirty="0"/>
              <a:t>You usually don't want to change the values of variables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since that can make the recursion harder to think about</a:t>
            </a:r>
          </a:p>
        </p:txBody>
      </p:sp>
    </p:spTree>
    <p:extLst>
      <p:ext uri="{BB962C8B-B14F-4D97-AF65-F5344CB8AC3E}">
        <p14:creationId xmlns:p14="http://schemas.microsoft.com/office/powerpoint/2010/main" val="298511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E94706-BBC6-4E7D-86F1-870E93B8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Recursively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E2EF51-212B-48DD-926A-4A0602C373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3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055BD-1B56-478C-AF68-06AE0D35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C4E63-B5C7-4BB6-BA56-6F4D6A8ED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natural things have recursive shapes:</a:t>
            </a:r>
          </a:p>
          <a:p>
            <a:pPr lvl="1"/>
            <a:r>
              <a:rPr lang="en-US" dirty="0"/>
              <a:t>Trees</a:t>
            </a:r>
          </a:p>
          <a:p>
            <a:pPr lvl="1"/>
            <a:r>
              <a:rPr lang="en-US" dirty="0"/>
              <a:t>Spiral shells</a:t>
            </a:r>
          </a:p>
          <a:p>
            <a:pPr lvl="1"/>
            <a:r>
              <a:rPr lang="en-US" dirty="0"/>
              <a:t>Blood vessels</a:t>
            </a:r>
          </a:p>
          <a:p>
            <a:pPr lvl="1"/>
            <a:r>
              <a:rPr lang="en-US" dirty="0"/>
              <a:t>Mountains</a:t>
            </a:r>
          </a:p>
          <a:p>
            <a:pPr lvl="1"/>
            <a:r>
              <a:rPr lang="en-US" dirty="0"/>
              <a:t>Snowflakes</a:t>
            </a:r>
          </a:p>
          <a:p>
            <a:r>
              <a:rPr lang="en-US" dirty="0"/>
              <a:t>Using recursion, we can draw some complex, organic-looking shapes with only a little code</a:t>
            </a:r>
          </a:p>
        </p:txBody>
      </p:sp>
    </p:spTree>
    <p:extLst>
      <p:ext uri="{BB962C8B-B14F-4D97-AF65-F5344CB8AC3E}">
        <p14:creationId xmlns:p14="http://schemas.microsoft.com/office/powerpoint/2010/main" val="240324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Review up to </a:t>
            </a:r>
            <a:r>
              <a:rPr lang="en-US"/>
              <a:t>Exam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574C4-C9FD-4A3C-B96C-950515613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squares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58B9-02D1-4A28-BFAD-F155BA2F6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Let's start with a simple (non-recursive) function that draws a square with a turtle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 and a side length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works by going clockwise around the square</a:t>
            </a:r>
          </a:p>
          <a:p>
            <a:r>
              <a:rPr lang="en-US" dirty="0"/>
              <a:t>It (importantly) returns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yertle</a:t>
            </a:r>
            <a:r>
              <a:rPr lang="en-US" dirty="0"/>
              <a:t> to the starting point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0BDC9E0-B80F-4A93-89E0-C8A116207DBB}"/>
              </a:ext>
            </a:extLst>
          </p:cNvPr>
          <p:cNvSpPr txBox="1">
            <a:spLocks/>
          </p:cNvSpPr>
          <p:nvPr/>
        </p:nvSpPr>
        <p:spPr>
          <a:xfrm>
            <a:off x="609600" y="2819400"/>
            <a:ext cx="10972800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side):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range(4):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yertle.forward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yertle.right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(90)</a:t>
            </a:r>
          </a:p>
        </p:txBody>
      </p:sp>
    </p:spTree>
    <p:extLst>
      <p:ext uri="{BB962C8B-B14F-4D97-AF65-F5344CB8AC3E}">
        <p14:creationId xmlns:p14="http://schemas.microsoft.com/office/powerpoint/2010/main" val="148449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8D969-7C6B-4852-B469-9B465781D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squares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E3AD2-CF74-4FA0-B416-E8A3801CF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drawSquare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repeatedly to draw a series of nested squares with progressively smaller sides</a:t>
            </a:r>
          </a:p>
          <a:p>
            <a:r>
              <a:rPr lang="en-US" dirty="0"/>
              <a:t>Base case (Side length &lt; 1):</a:t>
            </a:r>
          </a:p>
          <a:p>
            <a:pPr lvl="1"/>
            <a:r>
              <a:rPr lang="en-US" dirty="0"/>
              <a:t>Do nothing (Seems odd but is not an unusual base case)</a:t>
            </a:r>
          </a:p>
          <a:p>
            <a:r>
              <a:rPr lang="en-US" dirty="0"/>
              <a:t>Base case (Side length ≥ 1):</a:t>
            </a:r>
          </a:p>
          <a:p>
            <a:pPr lvl="1"/>
            <a:r>
              <a:rPr lang="en-US" dirty="0"/>
              <a:t>Draw a square with the given side length</a:t>
            </a:r>
          </a:p>
          <a:p>
            <a:pPr lvl="1"/>
            <a:r>
              <a:rPr lang="en-US" dirty="0"/>
              <a:t>Continue drawing nested squares with a side length that's 5 units smaller</a:t>
            </a:r>
          </a:p>
        </p:txBody>
      </p:sp>
    </p:spTree>
    <p:extLst>
      <p:ext uri="{BB962C8B-B14F-4D97-AF65-F5344CB8AC3E}">
        <p14:creationId xmlns:p14="http://schemas.microsoft.com/office/powerpoint/2010/main" val="479897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A7318-A695-4274-AE04-7F987706B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squares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1E84B-0F6F-4BF4-9CD5-1DDCDC890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that function implemented in Python: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function is called like any normal function: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3AC533-3885-4B1A-A35F-EA82F28C9430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nestedSquares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side):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side &gt;= 1: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hidden base case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drawSquare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side)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nestedSquares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side - 5)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59C021-9619-4353-AD97-D804B6074FD1}"/>
              </a:ext>
            </a:extLst>
          </p:cNvPr>
          <p:cNvSpPr txBox="1">
            <a:spLocks/>
          </p:cNvSpPr>
          <p:nvPr/>
        </p:nvSpPr>
        <p:spPr>
          <a:xfrm>
            <a:off x="609600" y="5486400"/>
            <a:ext cx="109728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nestedSquares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someTurtle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200)</a:t>
            </a:r>
          </a:p>
        </p:txBody>
      </p:sp>
    </p:spTree>
    <p:extLst>
      <p:ext uri="{BB962C8B-B14F-4D97-AF65-F5344CB8AC3E}">
        <p14:creationId xmlns:p14="http://schemas.microsoft.com/office/powerpoint/2010/main" val="365444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5B3C-32F8-45AA-BDE7-7C3156A9D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18313-BA14-46A6-BD0A-DD858900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Squares are fine, but they're not very exciting (or very organic looking)</a:t>
            </a:r>
          </a:p>
          <a:p>
            <a:r>
              <a:rPr lang="en-US" dirty="0"/>
              <a:t>We can extend the idea into drawing a tree shape</a:t>
            </a:r>
          </a:p>
          <a:p>
            <a:r>
              <a:rPr lang="en-US" dirty="0"/>
              <a:t>A tree looks kind of like a capital Y</a:t>
            </a:r>
          </a:p>
          <a:p>
            <a:r>
              <a:rPr lang="en-US" dirty="0"/>
              <a:t>But then, instead of straight lines, we can replace the two branches of the Y with smaller Y's</a:t>
            </a:r>
          </a:p>
          <a:p>
            <a:pPr lvl="1"/>
            <a:r>
              <a:rPr lang="en-US" dirty="0"/>
              <a:t>And so on …</a:t>
            </a:r>
          </a:p>
          <a:p>
            <a:pPr lvl="2"/>
            <a:r>
              <a:rPr lang="en-US" dirty="0"/>
              <a:t>And so on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18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50868-F700-40D1-A751-ABF9D0E9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for tree drawing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BDF58-E348-40F7-9D01-3EC33985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Base case (Trunk length &lt; 5):</a:t>
            </a:r>
          </a:p>
          <a:p>
            <a:pPr lvl="1"/>
            <a:r>
              <a:rPr lang="en-US" dirty="0"/>
              <a:t>Do nothing</a:t>
            </a:r>
          </a:p>
          <a:p>
            <a:pPr lvl="1"/>
            <a:endParaRPr lang="en-US" dirty="0"/>
          </a:p>
          <a:p>
            <a:r>
              <a:rPr lang="en-US" dirty="0"/>
              <a:t>Recursive case (Trunk length ≥ 5):</a:t>
            </a:r>
          </a:p>
          <a:p>
            <a:pPr lvl="1"/>
            <a:r>
              <a:rPr lang="en-US" dirty="0"/>
              <a:t>Move forward trunk length</a:t>
            </a:r>
          </a:p>
          <a:p>
            <a:pPr lvl="1"/>
            <a:r>
              <a:rPr lang="en-US" dirty="0"/>
              <a:t>Turn right 30°</a:t>
            </a:r>
          </a:p>
          <a:p>
            <a:pPr lvl="1"/>
            <a:r>
              <a:rPr lang="en-US" dirty="0"/>
              <a:t>Draw a tree (recursively) with a trunk length 15 units shorter</a:t>
            </a:r>
          </a:p>
          <a:p>
            <a:pPr lvl="1"/>
            <a:r>
              <a:rPr lang="en-US" dirty="0"/>
              <a:t>Turn left 60° (which turns back to the original heading plus another 30°)</a:t>
            </a:r>
          </a:p>
          <a:p>
            <a:pPr lvl="1"/>
            <a:r>
              <a:rPr lang="en-US" dirty="0"/>
              <a:t>Draw a tree (recursively) with a trunk length 15 units shorter</a:t>
            </a:r>
          </a:p>
          <a:p>
            <a:pPr lvl="1"/>
            <a:r>
              <a:rPr lang="en-US" dirty="0"/>
              <a:t>Turn right 30° (which turns back to the original heading)</a:t>
            </a:r>
          </a:p>
          <a:p>
            <a:pPr lvl="1"/>
            <a:r>
              <a:rPr lang="en-US" dirty="0"/>
              <a:t>Move backward the trunk length (returning to the starting point)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4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A7318-A695-4274-AE04-7F987706B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1E84B-0F6F-4BF4-9CD5-1DDCDC890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that function implemented in Python: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3AC533-3885-4B1A-A35F-EA82F28C9430}"/>
              </a:ext>
            </a:extLst>
          </p:cNvPr>
          <p:cNvSpPr txBox="1">
            <a:spLocks/>
          </p:cNvSpPr>
          <p:nvPr/>
        </p:nvSpPr>
        <p:spPr>
          <a:xfrm>
            <a:off x="609600" y="2438400"/>
            <a:ext cx="10972800" cy="4038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tree(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&gt;= 5: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hidden base case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yertle.forward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yertle.right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tree(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- 15)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yertle.left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(60)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tree(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- 15)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yertle.right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(30)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yertle.backward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trunkLength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110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in Python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67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an object?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915680" y="1671935"/>
            <a:ext cx="3932920" cy="4862900"/>
            <a:chOff x="410480" y="1748135"/>
            <a:chExt cx="3932920" cy="4862900"/>
          </a:xfrm>
        </p:grpSpPr>
        <p:sp>
          <p:nvSpPr>
            <p:cNvPr id="6" name="Oval 5"/>
            <p:cNvSpPr/>
            <p:nvPr/>
          </p:nvSpPr>
          <p:spPr>
            <a:xfrm>
              <a:off x="410480" y="2590800"/>
              <a:ext cx="3932920" cy="402023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82040" y="3533448"/>
              <a:ext cx="2514600" cy="43808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'Taylor Swift'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9600" y="1748135"/>
              <a:ext cx="3581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en-US" sz="2400" dirty="0"/>
                <a:t> object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82040" y="4467814"/>
              <a:ext cx="2514600" cy="41811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82040" y="5367243"/>
              <a:ext cx="2514600" cy="44201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'Singer'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0" y="3048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85900" y="40386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age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24000" y="4953000"/>
              <a:ext cx="175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job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371600" y="1609636"/>
            <a:ext cx="3124200" cy="3952965"/>
            <a:chOff x="0" y="1685835"/>
            <a:chExt cx="3124200" cy="3952965"/>
          </a:xfrm>
        </p:grpSpPr>
        <p:sp>
          <p:nvSpPr>
            <p:cNvPr id="15" name="TextBox 14"/>
            <p:cNvSpPr txBox="1"/>
            <p:nvPr/>
          </p:nvSpPr>
          <p:spPr>
            <a:xfrm>
              <a:off x="0" y="1685835"/>
              <a:ext cx="2971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State</a:t>
              </a:r>
            </a:p>
            <a:p>
              <a:pPr algn="ctr"/>
              <a:r>
                <a:rPr lang="en-US" sz="2400" dirty="0"/>
                <a:t>(Instance Variables)</a:t>
              </a:r>
            </a:p>
          </p:txBody>
        </p:sp>
        <p:cxnSp>
          <p:nvCxnSpPr>
            <p:cNvPr id="18" name="Straight Arrow Connector 17"/>
            <p:cNvCxnSpPr>
              <a:stCxn id="15" idx="2"/>
            </p:cNvCxnSpPr>
            <p:nvPr/>
          </p:nvCxnSpPr>
          <p:spPr>
            <a:xfrm>
              <a:off x="1485900" y="2516832"/>
              <a:ext cx="1638300" cy="9883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5" idx="2"/>
            </p:cNvCxnSpPr>
            <p:nvPr/>
          </p:nvCxnSpPr>
          <p:spPr>
            <a:xfrm>
              <a:off x="1485900" y="2516832"/>
              <a:ext cx="1638300" cy="20551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2"/>
            </p:cNvCxnSpPr>
            <p:nvPr/>
          </p:nvCxnSpPr>
          <p:spPr>
            <a:xfrm>
              <a:off x="1485900" y="2516832"/>
              <a:ext cx="1638300" cy="31219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162800" y="1600201"/>
            <a:ext cx="3669676" cy="4571999"/>
            <a:chOff x="5486400" y="1600200"/>
            <a:chExt cx="3669676" cy="4571999"/>
          </a:xfrm>
        </p:grpSpPr>
        <p:sp>
          <p:nvSpPr>
            <p:cNvPr id="16" name="TextBox 15"/>
            <p:cNvSpPr txBox="1"/>
            <p:nvPr/>
          </p:nvSpPr>
          <p:spPr>
            <a:xfrm>
              <a:off x="6388724" y="1600200"/>
              <a:ext cx="276735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Code to Interact with the State</a:t>
              </a:r>
            </a:p>
            <a:p>
              <a:pPr algn="ctr"/>
              <a:r>
                <a:rPr lang="en-US" sz="2400" dirty="0"/>
                <a:t>(Methods)</a:t>
              </a:r>
            </a:p>
          </p:txBody>
        </p:sp>
        <p:sp>
          <p:nvSpPr>
            <p:cNvPr id="37" name="Cloud 36"/>
            <p:cNvSpPr/>
            <p:nvPr/>
          </p:nvSpPr>
          <p:spPr>
            <a:xfrm>
              <a:off x="6781800" y="2895600"/>
              <a:ext cx="1981200" cy="1503805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getName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Right Arrow 39"/>
            <p:cNvSpPr/>
            <p:nvPr/>
          </p:nvSpPr>
          <p:spPr>
            <a:xfrm>
              <a:off x="5562600" y="3352800"/>
              <a:ext cx="1143000" cy="6497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Cloud 40"/>
            <p:cNvSpPr/>
            <p:nvPr/>
          </p:nvSpPr>
          <p:spPr>
            <a:xfrm>
              <a:off x="6781800" y="3886200"/>
              <a:ext cx="1981200" cy="1363765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setAge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2" name="Right Arrow 41"/>
            <p:cNvSpPr/>
            <p:nvPr/>
          </p:nvSpPr>
          <p:spPr>
            <a:xfrm flipH="1">
              <a:off x="5486400" y="4236899"/>
              <a:ext cx="1143000" cy="6497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loud 42"/>
            <p:cNvSpPr/>
            <p:nvPr/>
          </p:nvSpPr>
          <p:spPr>
            <a:xfrm>
              <a:off x="6781800" y="4953000"/>
              <a:ext cx="1981200" cy="1219199"/>
            </a:xfrm>
            <a:prstGeom prst="clou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getJob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4" name="Right Arrow 43"/>
            <p:cNvSpPr/>
            <p:nvPr/>
          </p:nvSpPr>
          <p:spPr>
            <a:xfrm>
              <a:off x="5562600" y="5195173"/>
              <a:ext cx="1143000" cy="64976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3265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an object is to group together data and code</a:t>
            </a:r>
          </a:p>
          <a:p>
            <a:r>
              <a:rPr lang="en-US" dirty="0"/>
              <a:t>You have used objects a bit already</a:t>
            </a:r>
          </a:p>
          <a:p>
            <a:pPr lvl="1"/>
            <a:r>
              <a:rPr lang="en-US" dirty="0"/>
              <a:t>Strings are objects</a:t>
            </a:r>
          </a:p>
          <a:p>
            <a:pPr lvl="1"/>
            <a:r>
              <a:rPr lang="en-US" dirty="0"/>
              <a:t>Even lists are a special kind of object</a:t>
            </a:r>
          </a:p>
        </p:txBody>
      </p:sp>
    </p:spTree>
    <p:extLst>
      <p:ext uri="{BB962C8B-B14F-4D97-AF65-F5344CB8AC3E}">
        <p14:creationId xmlns:p14="http://schemas.microsoft.com/office/powerpoint/2010/main" val="402573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objects a good idea?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Encapsulation: hiding data to keep it safe</a:t>
            </a:r>
          </a:p>
          <a:p>
            <a:r>
              <a:rPr lang="en-US" dirty="0"/>
              <a:t>Methods provide useful ways to interact with the data</a:t>
            </a:r>
          </a:p>
          <a:p>
            <a:r>
              <a:rPr lang="en-US" dirty="0"/>
              <a:t>It's convenient to keep related data grouped together</a:t>
            </a:r>
          </a:p>
          <a:p>
            <a:pPr lvl="1"/>
            <a:r>
              <a:rPr lang="en-US" dirty="0"/>
              <a:t>You could have 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objects instead of three separate lists of names, ages, and jobs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73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 have an object, you can call methods on it</a:t>
            </a:r>
          </a:p>
          <a:p>
            <a:r>
              <a:rPr lang="en-US" dirty="0"/>
              <a:t>A method is like a function, except that it has access to the details of the object</a:t>
            </a:r>
          </a:p>
          <a:p>
            <a:r>
              <a:rPr lang="en-US" dirty="0"/>
              <a:t>To call a method, you type the name of the object, a dot, and the name of the method</a:t>
            </a:r>
          </a:p>
          <a:p>
            <a:r>
              <a:rPr lang="en-US" dirty="0"/>
              <a:t>A method will always have parentheses after it</a:t>
            </a:r>
          </a:p>
          <a:p>
            <a:r>
              <a:rPr lang="en-US" dirty="0"/>
              <a:t>Sometimes the parentheses will have arguments that the method uses</a:t>
            </a:r>
          </a:p>
        </p:txBody>
      </p:sp>
    </p:spTree>
    <p:extLst>
      <p:ext uri="{BB962C8B-B14F-4D97-AF65-F5344CB8AC3E}">
        <p14:creationId xmlns:p14="http://schemas.microsoft.com/office/powerpoint/2010/main" val="128431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call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You've called methods with strings: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You've called methods on a list: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626807-EE07-4EEF-B544-C92458330713}"/>
              </a:ext>
            </a:extLst>
          </p:cNvPr>
          <p:cNvSpPr txBox="1">
            <a:spLocks/>
          </p:cNvSpPr>
          <p:nvPr/>
        </p:nvSpPr>
        <p:spPr>
          <a:xfrm>
            <a:off x="609600" y="2590800"/>
            <a:ext cx="10972800" cy="1371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phrase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'BOOM goes the dynamite!'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other1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phrase.lower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 lowercase version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other2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phrase.upper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gets uppercase version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words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phrase.split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turns to list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9291CB4-68D9-499F-AD89-EC25E516E748}"/>
              </a:ext>
            </a:extLst>
          </p:cNvPr>
          <p:cNvSpPr txBox="1">
            <a:spLocks/>
          </p:cNvSpPr>
          <p:nvPr/>
        </p:nvSpPr>
        <p:spPr>
          <a:xfrm>
            <a:off x="609600" y="4876800"/>
            <a:ext cx="10972800" cy="685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words.sort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sorts the list</a:t>
            </a:r>
          </a:p>
        </p:txBody>
      </p:sp>
    </p:spTree>
    <p:extLst>
      <p:ext uri="{BB962C8B-B14F-4D97-AF65-F5344CB8AC3E}">
        <p14:creationId xmlns:p14="http://schemas.microsoft.com/office/powerpoint/2010/main" val="225356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Instance variables are the data </a:t>
            </a:r>
            <a:r>
              <a:rPr lang="en-US" b="1" dirty="0"/>
              <a:t>inside</a:t>
            </a:r>
            <a:r>
              <a:rPr lang="en-US" dirty="0"/>
              <a:t> of an object</a:t>
            </a:r>
          </a:p>
          <a:p>
            <a:r>
              <a:rPr lang="en-US" dirty="0"/>
              <a:t>Like methods, you can access an instance variable with the name of the object, a dot, and then the name of the member</a:t>
            </a:r>
          </a:p>
          <a:p>
            <a:r>
              <a:rPr lang="en-US" dirty="0"/>
              <a:t>Unlike methods, instance variables never have parentheses</a:t>
            </a:r>
          </a:p>
          <a:p>
            <a:r>
              <a:rPr lang="en-US" dirty="0"/>
              <a:t>They are values, not functions that do things</a:t>
            </a:r>
          </a:p>
        </p:txBody>
      </p:sp>
    </p:spTree>
    <p:extLst>
      <p:ext uri="{BB962C8B-B14F-4D97-AF65-F5344CB8AC3E}">
        <p14:creationId xmlns:p14="http://schemas.microsoft.com/office/powerpoint/2010/main" val="329142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allows us to add instance variables anytime we want</a:t>
            </a:r>
          </a:p>
          <a:p>
            <a:r>
              <a:rPr lang="en-US" dirty="0"/>
              <a:t>Doing so lets us keep extra information in each object</a:t>
            </a:r>
          </a:p>
          <a:p>
            <a:r>
              <a:rPr lang="en-US" dirty="0"/>
              <a:t>For example, we could give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object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nickname</a:t>
            </a:r>
            <a:r>
              <a:rPr lang="en-US" dirty="0"/>
              <a:t> variable after creating it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92788EC-3736-4886-AC96-8E3CF0B300C9}"/>
              </a:ext>
            </a:extLst>
          </p:cNvPr>
          <p:cNvSpPr txBox="1">
            <a:spLocks/>
          </p:cNvSpPr>
          <p:nvPr/>
        </p:nvSpPr>
        <p:spPr>
          <a:xfrm>
            <a:off x="609600" y="4191000"/>
            <a:ext cx="10972800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taylor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Person(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'Taylor Swift'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33,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'Singer'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taylor.nickname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'Tay 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Tay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79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entirely new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 instance variables is fine, but what if you want to create an object from scratch?</a:t>
            </a:r>
          </a:p>
          <a:p>
            <a:r>
              <a:rPr lang="en-US" dirty="0"/>
              <a:t>A </a:t>
            </a:r>
            <a:r>
              <a:rPr lang="en-US" b="1" dirty="0"/>
              <a:t>class</a:t>
            </a:r>
            <a:r>
              <a:rPr lang="en-US" dirty="0"/>
              <a:t> is a template for an object</a:t>
            </a:r>
          </a:p>
          <a:p>
            <a:r>
              <a:rPr lang="en-US" dirty="0"/>
              <a:t>You can define a class that will allow you to create your own custom objects</a:t>
            </a:r>
          </a:p>
        </p:txBody>
      </p:sp>
    </p:spTree>
    <p:extLst>
      <p:ext uri="{BB962C8B-B14F-4D97-AF65-F5344CB8AC3E}">
        <p14:creationId xmlns:p14="http://schemas.microsoft.com/office/powerpoint/2010/main" val="340007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are like blueprints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28800" y="2514600"/>
            <a:ext cx="2971800" cy="35796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31423" y="3264481"/>
            <a:ext cx="2554182" cy="261088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06123" y="3881731"/>
            <a:ext cx="1348981" cy="2845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7004" y="2717224"/>
            <a:ext cx="2325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sz="2400" dirty="0">
                <a:solidFill>
                  <a:schemeClr val="bg1"/>
                </a:solidFill>
              </a:rPr>
              <a:t> class</a:t>
            </a:r>
          </a:p>
        </p:txBody>
      </p:sp>
      <p:sp>
        <p:nvSpPr>
          <p:cNvPr id="8" name="Rectangle 7"/>
          <p:cNvSpPr/>
          <p:nvPr/>
        </p:nvSpPr>
        <p:spPr>
          <a:xfrm>
            <a:off x="2606123" y="4488541"/>
            <a:ext cx="1348981" cy="2715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06123" y="5072664"/>
            <a:ext cx="1348981" cy="2870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54584" y="3561402"/>
            <a:ext cx="1138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29841" y="4204734"/>
            <a:ext cx="1138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54584" y="4798579"/>
            <a:ext cx="1138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job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073341" y="1539935"/>
            <a:ext cx="2173182" cy="2221428"/>
            <a:chOff x="6132618" y="1820982"/>
            <a:chExt cx="2554182" cy="2610887"/>
          </a:xfrm>
        </p:grpSpPr>
        <p:sp>
          <p:nvSpPr>
            <p:cNvPr id="15" name="Oval 14"/>
            <p:cNvSpPr/>
            <p:nvPr/>
          </p:nvSpPr>
          <p:spPr>
            <a:xfrm>
              <a:off x="6132618" y="1820982"/>
              <a:ext cx="2554182" cy="2610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7317" y="2438232"/>
              <a:ext cx="1348981" cy="28450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'Taylor'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07317" y="3045043"/>
              <a:ext cx="1348981" cy="2715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33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707317" y="3629165"/>
              <a:ext cx="1348981" cy="28706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'Singer'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55778" y="2117904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31035" y="2761236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age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55778" y="3355082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job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081486" y="4541723"/>
            <a:ext cx="2173182" cy="2221428"/>
            <a:chOff x="6132618" y="1820982"/>
            <a:chExt cx="2554182" cy="2610887"/>
          </a:xfrm>
        </p:grpSpPr>
        <p:sp>
          <p:nvSpPr>
            <p:cNvPr id="24" name="Oval 23"/>
            <p:cNvSpPr/>
            <p:nvPr/>
          </p:nvSpPr>
          <p:spPr>
            <a:xfrm>
              <a:off x="6132618" y="1820982"/>
              <a:ext cx="2554182" cy="2610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707317" y="2438232"/>
              <a:ext cx="1348981" cy="28450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'Biden'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07317" y="3045043"/>
              <a:ext cx="1348981" cy="2715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80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707317" y="3629165"/>
              <a:ext cx="1348981" cy="28706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'President'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855778" y="2117904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31035" y="2761236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age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55778" y="3355082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job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382000" y="2971800"/>
            <a:ext cx="2173182" cy="2221428"/>
            <a:chOff x="6132618" y="1820982"/>
            <a:chExt cx="2554182" cy="2610887"/>
          </a:xfrm>
        </p:grpSpPr>
        <p:sp>
          <p:nvSpPr>
            <p:cNvPr id="32" name="Oval 31"/>
            <p:cNvSpPr/>
            <p:nvPr/>
          </p:nvSpPr>
          <p:spPr>
            <a:xfrm>
              <a:off x="6132618" y="1820982"/>
              <a:ext cx="2554182" cy="2610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707317" y="2438232"/>
              <a:ext cx="1348981" cy="284509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'Oprah'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707317" y="3045043"/>
              <a:ext cx="1348981" cy="27154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69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07317" y="3629165"/>
              <a:ext cx="1348981" cy="28706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'Host'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5778" y="2117904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name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31035" y="2761236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age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55778" y="3355082"/>
              <a:ext cx="1138204" cy="361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job</a:t>
              </a:r>
            </a:p>
          </p:txBody>
        </p:sp>
      </p:grpSp>
      <p:cxnSp>
        <p:nvCxnSpPr>
          <p:cNvPr id="41" name="Straight Arrow Connector 40"/>
          <p:cNvCxnSpPr>
            <a:stCxn id="13" idx="3"/>
          </p:cNvCxnSpPr>
          <p:nvPr/>
        </p:nvCxnSpPr>
        <p:spPr>
          <a:xfrm flipV="1">
            <a:off x="4800600" y="3200518"/>
            <a:ext cx="1219720" cy="1103917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3" idx="3"/>
          </p:cNvCxnSpPr>
          <p:nvPr/>
        </p:nvCxnSpPr>
        <p:spPr>
          <a:xfrm flipV="1">
            <a:off x="4800601" y="4267498"/>
            <a:ext cx="3366405" cy="36936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3" idx="3"/>
          </p:cNvCxnSpPr>
          <p:nvPr/>
        </p:nvCxnSpPr>
        <p:spPr>
          <a:xfrm>
            <a:off x="4800601" y="4304434"/>
            <a:ext cx="1099223" cy="127876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4926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81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Let's look at an example class that holds information about a planet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A08D7AB-567F-4674-B19B-7661323E2C20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3886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name, radius, mass, distance):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self.name = name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self.radius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radius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mass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self.distance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distance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self.name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self.name = name</a:t>
            </a:r>
          </a:p>
        </p:txBody>
      </p:sp>
    </p:spTree>
    <p:extLst>
      <p:ext uri="{BB962C8B-B14F-4D97-AF65-F5344CB8AC3E}">
        <p14:creationId xmlns:p14="http://schemas.microsoft.com/office/powerpoint/2010/main" val="51265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?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 is a reference to the object that you're currently inside of</a:t>
            </a:r>
          </a:p>
          <a:p>
            <a:r>
              <a:rPr lang="en-US" dirty="0"/>
              <a:t>If you forget to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, you aren't talking about the current object, you're talking about an outside variable</a:t>
            </a:r>
          </a:p>
          <a:p>
            <a:r>
              <a:rPr lang="en-US" dirty="0"/>
              <a:t>The Java or C++ equivalent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</a:p>
          <a:p>
            <a:r>
              <a:rPr lang="en-US" dirty="0"/>
              <a:t>When calling a method (or the constructor), you always ignore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 parameter</a:t>
            </a:r>
          </a:p>
          <a:p>
            <a:r>
              <a:rPr lang="en-US" dirty="0"/>
              <a:t>The object itself is automatically supplied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2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constructor</a:t>
            </a:r>
            <a:r>
              <a:rPr lang="en-US" dirty="0"/>
              <a:t> is a special kind of method that initializes the values inside of an object</a:t>
            </a:r>
          </a:p>
          <a:p>
            <a:r>
              <a:rPr lang="en-US" dirty="0"/>
              <a:t>It's how a new object is created</a:t>
            </a:r>
          </a:p>
          <a:p>
            <a:r>
              <a:rPr lang="en-US" dirty="0"/>
              <a:t>In Python, its name is always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r>
              <a:rPr lang="en-US" dirty="0"/>
              <a:t>It takes in the initial values for the object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D8052CA-D29D-4DF0-9E89-4511C21AE634}"/>
              </a:ext>
            </a:extLst>
          </p:cNvPr>
          <p:cNvSpPr txBox="1">
            <a:spLocks/>
          </p:cNvSpPr>
          <p:nvPr/>
        </p:nvSpPr>
        <p:spPr>
          <a:xfrm>
            <a:off x="609600" y="4191000"/>
            <a:ext cx="10972800" cy="2209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name, radius, mass, distance):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self.name = name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self.radius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radius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self.mass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mass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self.distance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>
                <a:latin typeface="Courier New" panose="02070309020205020404" pitchFamily="49" charset="0"/>
                <a:cs typeface="Courier New" panose="02070309020205020404" pitchFamily="49" charset="0"/>
              </a:rPr>
              <a:t>= distance</a:t>
            </a:r>
            <a:endParaRPr lang="en-US" sz="2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82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635009"/>
          </a:xfrm>
        </p:spPr>
        <p:txBody>
          <a:bodyPr>
            <a:normAutofit/>
          </a:bodyPr>
          <a:lstStyle/>
          <a:p>
            <a:r>
              <a:rPr lang="en-US" dirty="0"/>
              <a:t>To create a new object, you call its constructor</a:t>
            </a:r>
          </a:p>
          <a:p>
            <a:r>
              <a:rPr lang="en-US" dirty="0"/>
              <a:t>This means typing the name of the class with parentheses after it, including the initial values for the object</a:t>
            </a:r>
          </a:p>
          <a:p>
            <a:r>
              <a:rPr lang="en-US" dirty="0"/>
              <a:t>When you call the constructor, you </a:t>
            </a:r>
            <a:r>
              <a:rPr lang="en-US" b="1" dirty="0"/>
              <a:t>don't</a:t>
            </a:r>
            <a:r>
              <a:rPr lang="en-US" dirty="0"/>
              <a:t> pass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That happens automatically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242E7B-5699-4187-8D4A-3718FEBF4B53}"/>
              </a:ext>
            </a:extLst>
          </p:cNvPr>
          <p:cNvSpPr txBox="1">
            <a:spLocks/>
          </p:cNvSpPr>
          <p:nvPr/>
        </p:nvSpPr>
        <p:spPr>
          <a:xfrm>
            <a:off x="609600" y="4724400"/>
            <a:ext cx="10972800" cy="152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planet1 = Planet(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'Jupiter'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69911, 1.9E27, 7.78E8)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planet2 = Planet(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'Mars'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3390, 6.4e23, 2.27E8)</a:t>
            </a:r>
          </a:p>
        </p:txBody>
      </p:sp>
    </p:spTree>
    <p:extLst>
      <p:ext uri="{BB962C8B-B14F-4D97-AF65-F5344CB8AC3E}">
        <p14:creationId xmlns:p14="http://schemas.microsoft.com/office/powerpoint/2010/main" val="224451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</a:t>
            </a:r>
            <a:r>
              <a:rPr lang="en-US" b="1" dirty="0" err="1"/>
              <a:t>accessor</a:t>
            </a:r>
            <a:r>
              <a:rPr lang="en-US" dirty="0"/>
              <a:t> is a kind of method that </a:t>
            </a:r>
            <a:r>
              <a:rPr lang="en-US" b="1" dirty="0"/>
              <a:t>gets</a:t>
            </a:r>
            <a:r>
              <a:rPr lang="en-US" dirty="0"/>
              <a:t> a value out of an object</a:t>
            </a:r>
          </a:p>
          <a:p>
            <a:r>
              <a:rPr lang="en-US" dirty="0"/>
              <a:t>It can read an existing value or compute a new one</a:t>
            </a:r>
          </a:p>
          <a:p>
            <a:r>
              <a:rPr lang="en-US" dirty="0"/>
              <a:t>An </a:t>
            </a:r>
            <a:r>
              <a:rPr lang="en-US" dirty="0" err="1"/>
              <a:t>accessor</a:t>
            </a:r>
            <a:r>
              <a:rPr lang="en-US" dirty="0"/>
              <a:t> doesn't change the data inside the object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Calling an </a:t>
            </a:r>
            <a:r>
              <a:rPr lang="en-US" dirty="0" err="1"/>
              <a:t>accessor</a:t>
            </a:r>
            <a:r>
              <a:rPr lang="en-US" dirty="0"/>
              <a:t> is like calling any other method on an object</a:t>
            </a:r>
          </a:p>
          <a:p>
            <a:pPr lvl="1"/>
            <a:r>
              <a:rPr lang="en-US" dirty="0"/>
              <a:t>Object name, dot, then method name</a:t>
            </a:r>
          </a:p>
          <a:p>
            <a:pPr lvl="1"/>
            <a:r>
              <a:rPr lang="en-US" dirty="0"/>
              <a:t>Leave off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dirty="0"/>
              <a:t>!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AD46B61-7735-4348-9E50-39D117976600}"/>
              </a:ext>
            </a:extLst>
          </p:cNvPr>
          <p:cNvSpPr txBox="1">
            <a:spLocks/>
          </p:cNvSpPr>
          <p:nvPr/>
        </p:nvSpPr>
        <p:spPr>
          <a:xfrm>
            <a:off x="609600" y="3200400"/>
            <a:ext cx="10972800" cy="9143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self.name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A0D9C5-7D5E-48C8-BC28-6878D1FD1F31}"/>
              </a:ext>
            </a:extLst>
          </p:cNvPr>
          <p:cNvSpPr txBox="1">
            <a:spLocks/>
          </p:cNvSpPr>
          <p:nvPr/>
        </p:nvSpPr>
        <p:spPr>
          <a:xfrm>
            <a:off x="762000" y="5715000"/>
            <a:ext cx="10972800" cy="9143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 = planet1.getName()</a:t>
            </a:r>
            <a:endParaRPr lang="en-US" sz="28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53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 err="1"/>
              <a:t>mutator</a:t>
            </a:r>
            <a:r>
              <a:rPr lang="en-US" dirty="0"/>
              <a:t> is a kind of method that </a:t>
            </a:r>
            <a:r>
              <a:rPr lang="en-US" b="1" dirty="0"/>
              <a:t>sets</a:t>
            </a:r>
            <a:r>
              <a:rPr lang="en-US" dirty="0"/>
              <a:t> a value in an object</a:t>
            </a:r>
          </a:p>
          <a:p>
            <a:r>
              <a:rPr lang="en-US" dirty="0"/>
              <a:t>Its purpose is to change the data inside the object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could do some checking to make sure that a good value is supplied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D993BB2-B616-4559-9E51-886E93886E1B}"/>
              </a:ext>
            </a:extLst>
          </p:cNvPr>
          <p:cNvSpPr txBox="1">
            <a:spLocks/>
          </p:cNvSpPr>
          <p:nvPr/>
        </p:nvSpPr>
        <p:spPr>
          <a:xfrm>
            <a:off x="609600" y="28956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self.name = name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490C256-A2F1-4467-83B2-019C3F84B43F}"/>
              </a:ext>
            </a:extLst>
          </p:cNvPr>
          <p:cNvSpPr txBox="1">
            <a:spLocks/>
          </p:cNvSpPr>
          <p:nvPr/>
        </p:nvSpPr>
        <p:spPr>
          <a:xfrm>
            <a:off x="609600" y="53340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planet1.setName(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'Jove'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new name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(planet1.getName()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Jove</a:t>
            </a:r>
          </a:p>
        </p:txBody>
      </p:sp>
    </p:spTree>
    <p:extLst>
      <p:ext uri="{BB962C8B-B14F-4D97-AF65-F5344CB8AC3E}">
        <p14:creationId xmlns:p14="http://schemas.microsoft.com/office/powerpoint/2010/main" val="245405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0143B-3E2D-4FB1-BEBB-9B0E59BFF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data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8A630-A16D-435A-8FEE-C112CDB04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Python doesn't have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 keyword</a:t>
            </a:r>
          </a:p>
          <a:p>
            <a:r>
              <a:rPr lang="en-US" dirty="0"/>
              <a:t>Instead, it uses a naming convention to hide variables</a:t>
            </a:r>
          </a:p>
          <a:p>
            <a:r>
              <a:rPr lang="en-US" dirty="0"/>
              <a:t>All member variables that you want to be hidden should have names that start with double underscore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)</a:t>
            </a:r>
          </a:p>
          <a:p>
            <a:r>
              <a:rPr lang="en-US" dirty="0"/>
              <a:t>Such variables cannot be accessed directly</a:t>
            </a:r>
          </a:p>
          <a:p>
            <a:r>
              <a:rPr lang="en-US" dirty="0"/>
              <a:t>I didn't talks about data hiding before because:</a:t>
            </a:r>
          </a:p>
          <a:p>
            <a:pPr lvl="1"/>
            <a:r>
              <a:rPr lang="en-US" dirty="0"/>
              <a:t>Hiding variables in Python this way is not as universal as in languages like Java</a:t>
            </a:r>
          </a:p>
          <a:p>
            <a:pPr lvl="1"/>
            <a:r>
              <a:rPr lang="en-US" dirty="0"/>
              <a:t>It makes stuff ugly to read</a:t>
            </a:r>
          </a:p>
          <a:p>
            <a:pPr lvl="1"/>
            <a:r>
              <a:rPr lang="en-US" dirty="0"/>
              <a:t>It adds another layer of confusion</a:t>
            </a:r>
          </a:p>
          <a:p>
            <a:r>
              <a:rPr lang="en-US" dirty="0"/>
              <a:t>If you're serious about writing object-oriented Python, you should still do it</a:t>
            </a:r>
          </a:p>
        </p:txBody>
      </p:sp>
    </p:spTree>
    <p:extLst>
      <p:ext uri="{BB962C8B-B14F-4D97-AF65-F5344CB8AC3E}">
        <p14:creationId xmlns:p14="http://schemas.microsoft.com/office/powerpoint/2010/main" val="391815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2285A-DB34-4515-9190-F80A24BA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E67CB-133F-4F00-9721-B66145C07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870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Here's part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class from before, with appropriate hiding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0BF397F-DBFE-4177-8C19-18B6B9BF5550}"/>
              </a:ext>
            </a:extLst>
          </p:cNvPr>
          <p:cNvSpPr txBox="1">
            <a:spLocks/>
          </p:cNvSpPr>
          <p:nvPr/>
        </p:nvSpPr>
        <p:spPr>
          <a:xfrm>
            <a:off x="609600" y="2514600"/>
            <a:ext cx="10972800" cy="3886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name, radius, mass, distance):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self.__radius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radius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self.__mass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mass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self.__distance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distance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self.__name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setName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(self, name):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self.__name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</a:t>
            </a:r>
          </a:p>
        </p:txBody>
      </p:sp>
    </p:spTree>
    <p:extLst>
      <p:ext uri="{BB962C8B-B14F-4D97-AF65-F5344CB8AC3E}">
        <p14:creationId xmlns:p14="http://schemas.microsoft.com/office/powerpoint/2010/main" val="219052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19E6-B9C4-43BA-86B6-B060A452A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1FBFB-FD0B-4A5C-996F-33346CEF6E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88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A7B874-D3E8-436F-9E1A-3085664D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simulations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1445F2-3A9E-420D-87F1-2705A03FB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example we did of the solar system was a simulation</a:t>
            </a:r>
          </a:p>
          <a:p>
            <a:pPr lvl="1"/>
            <a:r>
              <a:rPr lang="en-US" dirty="0"/>
              <a:t>Using (totally unrealistic) physics</a:t>
            </a:r>
          </a:p>
          <a:p>
            <a:r>
              <a:rPr lang="en-US" dirty="0"/>
              <a:t>Those kinds of simulations can be useful for scientists trying to model behavior</a:t>
            </a:r>
          </a:p>
          <a:p>
            <a:r>
              <a:rPr lang="en-US" dirty="0"/>
              <a:t>Real simulations are much more complex</a:t>
            </a:r>
          </a:p>
          <a:p>
            <a:pPr lvl="1"/>
            <a:r>
              <a:rPr lang="en-US" dirty="0"/>
              <a:t>Important example: weather forecasting</a:t>
            </a:r>
          </a:p>
          <a:p>
            <a:r>
              <a:rPr lang="en-US" dirty="0"/>
              <a:t>These kinds of simulations are </a:t>
            </a:r>
            <a:r>
              <a:rPr lang="en-US" b="1" dirty="0"/>
              <a:t>continuous simulations</a:t>
            </a:r>
            <a:r>
              <a:rPr lang="en-US" dirty="0"/>
              <a:t> because they show the system evolving continuously as time goes on</a:t>
            </a:r>
          </a:p>
        </p:txBody>
      </p:sp>
    </p:spTree>
    <p:extLst>
      <p:ext uri="{BB962C8B-B14F-4D97-AF65-F5344CB8AC3E}">
        <p14:creationId xmlns:p14="http://schemas.microsoft.com/office/powerpoint/2010/main" val="73516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127A5-9098-46E6-B04B-F1CDFD563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event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C9E6E-F896-48EE-9DAB-DFFE7144C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Discrete event simulations are another kind of simulation</a:t>
            </a:r>
          </a:p>
          <a:p>
            <a:r>
              <a:rPr lang="en-US" dirty="0"/>
              <a:t>In these, events happen at particular times</a:t>
            </a:r>
          </a:p>
          <a:p>
            <a:r>
              <a:rPr lang="en-US" dirty="0"/>
              <a:t>Then, the system progresses onward after each time step, based on what happened</a:t>
            </a:r>
          </a:p>
          <a:p>
            <a:r>
              <a:rPr lang="en-US" dirty="0"/>
              <a:t>The elements of the system that can act are sometimes called </a:t>
            </a:r>
            <a:r>
              <a:rPr lang="en-US" b="1" dirty="0"/>
              <a:t>agents</a:t>
            </a:r>
          </a:p>
          <a:p>
            <a:r>
              <a:rPr lang="en-US" dirty="0"/>
              <a:t>Discrete event simulations are good for modeling situations like agents shopping, standing in line, visiting the BMV, etc.</a:t>
            </a:r>
          </a:p>
          <a:p>
            <a:r>
              <a:rPr lang="en-US" dirty="0"/>
              <a:t>Another possibility is modeling an ecosystem</a:t>
            </a:r>
          </a:p>
        </p:txBody>
      </p:sp>
    </p:spTree>
    <p:extLst>
      <p:ext uri="{BB962C8B-B14F-4D97-AF65-F5344CB8AC3E}">
        <p14:creationId xmlns:p14="http://schemas.microsoft.com/office/powerpoint/2010/main" val="82798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8E6F3-67C5-492F-B502-9942FEED6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1640D-CAF4-412B-A72F-4ABEA2C4C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ecosystem simulation will contain fish and bears</a:t>
            </a:r>
          </a:p>
          <a:p>
            <a:r>
              <a:rPr lang="en-US" dirty="0"/>
              <a:t>They will exist on a grid</a:t>
            </a:r>
          </a:p>
          <a:p>
            <a:r>
              <a:rPr lang="en-US" dirty="0"/>
              <a:t>Only one creature can exist at any location on the grid</a:t>
            </a:r>
          </a:p>
          <a:p>
            <a:r>
              <a:rPr lang="en-US" dirty="0"/>
              <a:t>Each turn, one creature is randomly selected to come alive and do actions</a:t>
            </a:r>
          </a:p>
          <a:p>
            <a:r>
              <a:rPr lang="en-US" dirty="0"/>
              <a:t>Fish can breed, move, and die</a:t>
            </a:r>
          </a:p>
          <a:p>
            <a:r>
              <a:rPr lang="en-US" dirty="0"/>
              <a:t>Bears can breed, move, eat, and die</a:t>
            </a:r>
          </a:p>
          <a:p>
            <a:r>
              <a:rPr lang="en-US" dirty="0"/>
              <a:t>To model this simulation, we will create objects for the world, for fish, and for bears</a:t>
            </a:r>
          </a:p>
        </p:txBody>
      </p:sp>
    </p:spTree>
    <p:extLst>
      <p:ext uri="{BB962C8B-B14F-4D97-AF65-F5344CB8AC3E}">
        <p14:creationId xmlns:p14="http://schemas.microsoft.com/office/powerpoint/2010/main" val="245513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83058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Unified Modeling Language</a:t>
            </a:r>
            <a:r>
              <a:rPr lang="en-US" dirty="0"/>
              <a:t> (UML) is an international standard for making diagrams of software systems</a:t>
            </a:r>
          </a:p>
          <a:p>
            <a:r>
              <a:rPr lang="en-US" dirty="0"/>
              <a:t>One of the most commonly used diagrams is called a </a:t>
            </a:r>
            <a:r>
              <a:rPr lang="en-US" b="1" dirty="0"/>
              <a:t>class diagram</a:t>
            </a:r>
          </a:p>
          <a:p>
            <a:r>
              <a:rPr lang="en-US" dirty="0"/>
              <a:t>One standard for class diagrams has three sections: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Instance variables</a:t>
            </a:r>
          </a:p>
          <a:p>
            <a:pPr lvl="1"/>
            <a:r>
              <a:rPr lang="en-US" dirty="0"/>
              <a:t>Methods</a:t>
            </a:r>
          </a:p>
          <a:p>
            <a:r>
              <a:rPr lang="en-US" dirty="0"/>
              <a:t>To the right is an example of what that looks like</a:t>
            </a:r>
          </a:p>
          <a:p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B238D87-017F-4FFE-ADFC-6026993D70D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915400" y="2478806"/>
          <a:ext cx="2895600" cy="160919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Class 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/>
                        <a:t>Instance variables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dirty="0"/>
                        <a:t>Methods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86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22608-F04B-4428-9CE0-100CB704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diagram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84320-F731-4A6E-A5CF-5C1E61402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Here is a UML class diagram for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World</a:t>
            </a:r>
            <a:r>
              <a:rPr lang="en-US" dirty="0"/>
              <a:t> class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C46911-BA34-4888-8E10-FBC417B3821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58200" y="1676400"/>
          <a:ext cx="2895600" cy="479120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World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thingList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grid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turtle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screen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draw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getMaxX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getMaxY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addThing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deleteThing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moveThing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live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emptyLocation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lookAtLocation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329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22608-F04B-4428-9CE0-100CB704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diagram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84320-F731-4A6E-A5CF-5C1E61402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Here is a UML class diagram for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  <a:r>
              <a:rPr lang="en-US" dirty="0"/>
              <a:t> class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C46911-BA34-4888-8E10-FBC417B3821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58200" y="634237"/>
          <a:ext cx="2895600" cy="561416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Bear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breedTick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starveTick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turtle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setWorld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appear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hide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live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tryToBreed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tryToMove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tryToEat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9252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22608-F04B-4428-9CE0-100CB704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diagram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84320-F731-4A6E-A5CF-5C1E61402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Here is a UML class diagram for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 class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C46911-BA34-4888-8E10-FBC417B3821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458200" y="1676400"/>
          <a:ext cx="2895600" cy="4791203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3045583410"/>
                    </a:ext>
                  </a:extLst>
                </a:gridCol>
              </a:tblGrid>
              <a:tr h="49352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Fish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2743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world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breedTick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turtle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5869910"/>
                  </a:ext>
                </a:extLst>
              </a:tr>
              <a:tr h="506067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setY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setWorld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appear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hide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move</a:t>
                      </a:r>
                    </a:p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live</a:t>
                      </a:r>
                    </a:p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tryToMove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290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4508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F38F-EBC4-438C-A5E9-A6968430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89A1C-4287-41A0-89D0-A2B8D020B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test to see if a variable has a certain type, you can also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</a:t>
            </a:r>
          </a:p>
          <a:p>
            <a:r>
              <a:rPr lang="en-US" dirty="0"/>
              <a:t>It's useful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</a:t>
            </a:r>
          </a:p>
          <a:p>
            <a:r>
              <a:rPr lang="en-US" dirty="0"/>
              <a:t>It will also help us find out if an object is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Fish</a:t>
            </a:r>
            <a:r>
              <a:rPr lang="en-US" dirty="0"/>
              <a:t> or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Bear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B00D982-4352-4421-81F0-8945E6C8A773}"/>
              </a:ext>
            </a:extLst>
          </p:cNvPr>
          <p:cNvSpPr txBox="1">
            <a:spLocks/>
          </p:cNvSpPr>
          <p:nvPr/>
        </p:nvSpPr>
        <p:spPr>
          <a:xfrm>
            <a:off x="609600" y="4038600"/>
            <a:ext cx="10972800" cy="2209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5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"It's an int!"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"What's going on?"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020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508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inheritance is to take one class and generate a child class</a:t>
            </a:r>
          </a:p>
          <a:p>
            <a:r>
              <a:rPr lang="en-US" dirty="0"/>
              <a:t>This child class has everything that the parent class has (members and methods)</a:t>
            </a:r>
          </a:p>
          <a:p>
            <a:r>
              <a:rPr lang="en-US" dirty="0"/>
              <a:t>But, you can also add more functionality to the child</a:t>
            </a:r>
          </a:p>
          <a:p>
            <a:r>
              <a:rPr lang="en-US" dirty="0"/>
              <a:t>The child can be considered to be a </a:t>
            </a:r>
            <a:r>
              <a:rPr lang="en-US" b="1" dirty="0"/>
              <a:t>specialized</a:t>
            </a:r>
            <a:r>
              <a:rPr lang="en-US" dirty="0"/>
              <a:t> version of the parent</a:t>
            </a:r>
          </a:p>
        </p:txBody>
      </p:sp>
    </p:spTree>
    <p:extLst>
      <p:ext uri="{BB962C8B-B14F-4D97-AF65-F5344CB8AC3E}">
        <p14:creationId xmlns:p14="http://schemas.microsoft.com/office/powerpoint/2010/main" val="23158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reuse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key idea behind inheritance is safe code reuse</a:t>
            </a:r>
          </a:p>
          <a:p>
            <a:r>
              <a:rPr lang="en-US" dirty="0"/>
              <a:t>You can use old code that was designed to, say, sort lists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s, and apply that code to lists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s</a:t>
            </a:r>
          </a:p>
          <a:p>
            <a:r>
              <a:rPr lang="en-US" dirty="0"/>
              <a:t>All that you have to do is make sure that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is a subclass (or child class)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</a:p>
        </p:txBody>
      </p:sp>
    </p:spTree>
    <p:extLst>
      <p:ext uri="{BB962C8B-B14F-4D97-AF65-F5344CB8AC3E}">
        <p14:creationId xmlns:p14="http://schemas.microsoft.com/office/powerpoint/2010/main" val="320046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subclass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this is well and good, but how do you actually create a subclass?</a:t>
            </a:r>
          </a:p>
          <a:p>
            <a:r>
              <a:rPr lang="en-US" dirty="0"/>
              <a:t>Let's start by writing the </a:t>
            </a:r>
            <a:r>
              <a:rPr lang="en-US" b="1" dirty="0"/>
              <a:t>Vehicle</a:t>
            </a:r>
            <a:r>
              <a:rPr lang="en-US" dirty="0"/>
              <a:t> class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505200"/>
            <a:ext cx="109728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Vehicle: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travel(self, destination):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'Traveling to'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destination)</a:t>
            </a:r>
          </a:p>
        </p:txBody>
      </p:sp>
    </p:spTree>
    <p:extLst>
      <p:ext uri="{BB962C8B-B14F-4D97-AF65-F5344CB8AC3E}">
        <p14:creationId xmlns:p14="http://schemas.microsoft.com/office/powerpoint/2010/main" val="44103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a </a:t>
            </a:r>
            <a:r>
              <a:rPr lang="en-US" dirty="0" err="1"/>
              <a:t>superclass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use put the superclass name in parentheses when making a subclass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can do everything that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can, plus more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Car(Vehicle):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__(self, model):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self.model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model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self.model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startEngine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Vrooooom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606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of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part of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class that knows all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members and methods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800"/>
            <a:ext cx="10972800" cy="3352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 = Car(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'Camry'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#prints 'Camry'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car.getModel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())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#prints '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Vrooooom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car.startEngine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#prints 'Traveling to New York City'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car.travel(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'New York City'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127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look at a Car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924800" cy="4625609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object actually has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object buried inside of it</a:t>
            </a:r>
          </a:p>
          <a:p>
            <a:r>
              <a:rPr lang="en-US" dirty="0"/>
              <a:t>If code tries to call a method that isn't found in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/>
              <a:t> class, it will look deeper and see if it is in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/>
              <a:t> class</a:t>
            </a:r>
          </a:p>
          <a:p>
            <a:r>
              <a:rPr lang="en-US" dirty="0"/>
              <a:t>The outermost method will always be called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700052" y="1905000"/>
            <a:ext cx="2882348" cy="4419600"/>
            <a:chOff x="6705600" y="2895600"/>
            <a:chExt cx="2286000" cy="3505200"/>
          </a:xfrm>
        </p:grpSpPr>
        <p:sp>
          <p:nvSpPr>
            <p:cNvPr id="4" name="Rectangle 3"/>
            <p:cNvSpPr/>
            <p:nvPr/>
          </p:nvSpPr>
          <p:spPr>
            <a:xfrm>
              <a:off x="6705600" y="2895600"/>
              <a:ext cx="2286000" cy="3505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8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Car</a:t>
              </a: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model</a:t>
              </a:r>
            </a:p>
            <a:p>
              <a:endPara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24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getModel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</a:p>
            <a:p>
              <a:r>
                <a:rPr lang="en-US" sz="24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startEngine</a:t>
              </a:r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3352801"/>
              <a:ext cx="2286000" cy="111409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8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Vehicle</a:t>
              </a:r>
            </a:p>
            <a:p>
              <a:endParaRPr lang="en-US" sz="2800" b="1" dirty="0">
                <a:solidFill>
                  <a:schemeClr val="tx1"/>
                </a:solidFill>
              </a:endParaRPr>
            </a:p>
            <a:p>
              <a:r>
                <a:rPr lang="en-US" sz="2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travel()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127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Format:</a:t>
            </a:r>
          </a:p>
          <a:p>
            <a:pPr lvl="1"/>
            <a:r>
              <a:rPr lang="en-US" dirty="0"/>
              <a:t>Multiple choice questions (~20%)</a:t>
            </a:r>
          </a:p>
          <a:p>
            <a:pPr lvl="1"/>
            <a:r>
              <a:rPr lang="en-US" dirty="0"/>
              <a:t>Short answer questions (~20%)</a:t>
            </a:r>
          </a:p>
          <a:p>
            <a:pPr lvl="1"/>
            <a:r>
              <a:rPr lang="en-US" dirty="0"/>
              <a:t>Programming problems (~60%)</a:t>
            </a:r>
          </a:p>
          <a:p>
            <a:r>
              <a:rPr lang="en-US" dirty="0"/>
              <a:t>Written in class</a:t>
            </a:r>
          </a:p>
          <a:p>
            <a:pPr lvl="1"/>
            <a:r>
              <a:rPr lang="en-US" dirty="0"/>
              <a:t>No notes</a:t>
            </a:r>
          </a:p>
          <a:p>
            <a:pPr lvl="1"/>
            <a:r>
              <a:rPr lang="en-US" dirty="0"/>
              <a:t>Closed book</a:t>
            </a:r>
          </a:p>
          <a:p>
            <a:pPr lvl="1"/>
            <a:r>
              <a:rPr lang="en-US" dirty="0"/>
              <a:t>No calculator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5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Calling the parent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 class's parent has a constructor (the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en-US" dirty="0"/>
              <a:t> method), that constructor needs to get called too</a:t>
            </a:r>
          </a:p>
          <a:p>
            <a:pPr lvl="1"/>
            <a:r>
              <a:rPr lang="en-US" dirty="0"/>
              <a:t>That way, your parent gets set up correctly</a:t>
            </a:r>
          </a:p>
          <a:p>
            <a:r>
              <a:rPr lang="en-US" dirty="0"/>
              <a:t>The best way to do that is to access the parent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super()</a:t>
            </a:r>
            <a:r>
              <a:rPr lang="en-US" dirty="0"/>
              <a:t> function</a:t>
            </a:r>
          </a:p>
          <a:p>
            <a:r>
              <a:rPr lang="en-US" dirty="0"/>
              <a:t>Inside a class's constructor, it should call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super().__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</a:p>
          <a:p>
            <a:pPr lvl="1"/>
            <a:r>
              <a:rPr lang="en-US"/>
              <a:t>Inserting arguments </a:t>
            </a:r>
            <a:r>
              <a:rPr lang="en-US" dirty="0"/>
              <a:t>if appropriate</a:t>
            </a:r>
          </a:p>
        </p:txBody>
      </p:sp>
    </p:spTree>
    <p:extLst>
      <p:ext uri="{BB962C8B-B14F-4D97-AF65-F5344CB8AC3E}">
        <p14:creationId xmlns:p14="http://schemas.microsoft.com/office/powerpoint/2010/main" val="231993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Car</a:t>
            </a:r>
            <a:r>
              <a:rPr lang="en-US" dirty="0"/>
              <a:t> class has a constructor that takes a model</a:t>
            </a:r>
          </a:p>
          <a:p>
            <a:r>
              <a:rPr lang="en-US" dirty="0"/>
              <a:t>So, if we make a child class, it needs to call the parent constructor with a model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05200"/>
            <a:ext cx="109728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Rocket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(Car):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().__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__(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'Rocket Car'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fireRockets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'Rockets firing!'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368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562FD0-46AB-48CD-8417-8317E10C8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hierarchies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7F5F07-25C3-489B-B13B-E61F39AD7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large, object-oriented systems, it's common for there to be many classes with many children (and grandchildren, and great-grandchildren…)</a:t>
            </a:r>
          </a:p>
          <a:p>
            <a:r>
              <a:rPr lang="en-US" dirty="0"/>
              <a:t>This kind of arrangement is called an </a:t>
            </a:r>
            <a:r>
              <a:rPr lang="en-US" b="1" dirty="0"/>
              <a:t>inheritance hierarchy</a:t>
            </a:r>
          </a:p>
          <a:p>
            <a:r>
              <a:rPr lang="en-US" dirty="0"/>
              <a:t>Using UML, we can draw inheritance relationships between classes with arrows</a:t>
            </a:r>
          </a:p>
          <a:p>
            <a:r>
              <a:rPr lang="en-US" dirty="0"/>
              <a:t>Although it is counterintuitive, the UML standard is for the arrow to point from the child to the parent</a:t>
            </a:r>
          </a:p>
        </p:txBody>
      </p:sp>
    </p:spTree>
    <p:extLst>
      <p:ext uri="{BB962C8B-B14F-4D97-AF65-F5344CB8AC3E}">
        <p14:creationId xmlns:p14="http://schemas.microsoft.com/office/powerpoint/2010/main" val="160644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2AA78-F128-4294-AD4C-FBF1F7B5B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8FFE5-B143-4697-ACE0-9CED666E5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3733800" cy="46256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Drawing different kinds of shapes can be a useful task for inheritance</a:t>
            </a:r>
          </a:p>
          <a:p>
            <a:r>
              <a:rPr lang="en-US" dirty="0"/>
              <a:t>Consider the following inheritance hierarchy shown in UML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091D24-B1A0-435D-8ECB-7DBA28DB87C7}"/>
              </a:ext>
            </a:extLst>
          </p:cNvPr>
          <p:cNvSpPr/>
          <p:nvPr/>
        </p:nvSpPr>
        <p:spPr>
          <a:xfrm>
            <a:off x="5029200" y="1849120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GeometricObject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DF8BA8-C3A2-47E1-A2F9-3E8F12AF3481}"/>
              </a:ext>
            </a:extLst>
          </p:cNvPr>
          <p:cNvSpPr/>
          <p:nvPr/>
        </p:nvSpPr>
        <p:spPr>
          <a:xfrm>
            <a:off x="3942080" y="4038601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Line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65E907-9A9F-4E9B-B468-57701052C953}"/>
              </a:ext>
            </a:extLst>
          </p:cNvPr>
          <p:cNvSpPr/>
          <p:nvPr/>
        </p:nvSpPr>
        <p:spPr>
          <a:xfrm>
            <a:off x="6197602" y="4038601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Point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C76A57-EF5E-4B8A-98E8-3BA6ADEC7221}"/>
              </a:ext>
            </a:extLst>
          </p:cNvPr>
          <p:cNvSpPr/>
          <p:nvPr/>
        </p:nvSpPr>
        <p:spPr>
          <a:xfrm>
            <a:off x="9067800" y="2344420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Shape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66C1D0-9929-4415-A639-F1AF0C3065D8}"/>
              </a:ext>
            </a:extLst>
          </p:cNvPr>
          <p:cNvSpPr/>
          <p:nvPr/>
        </p:nvSpPr>
        <p:spPr>
          <a:xfrm>
            <a:off x="9067800" y="3810000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Polygon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EF665C-A691-4402-A675-2AA482B1AB3F}"/>
              </a:ext>
            </a:extLst>
          </p:cNvPr>
          <p:cNvSpPr/>
          <p:nvPr/>
        </p:nvSpPr>
        <p:spPr>
          <a:xfrm>
            <a:off x="7810500" y="5582412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Rectangle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BDBBA8-F08B-42BB-9980-7B921EFCE966}"/>
              </a:ext>
            </a:extLst>
          </p:cNvPr>
          <p:cNvSpPr/>
          <p:nvPr/>
        </p:nvSpPr>
        <p:spPr>
          <a:xfrm>
            <a:off x="10363200" y="5582412"/>
            <a:ext cx="1676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Triangle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9D8A1902-1858-41A5-869E-4DD8DC2A1324}"/>
              </a:ext>
            </a:extLst>
          </p:cNvPr>
          <p:cNvCxnSpPr>
            <a:stCxn id="6" idx="0"/>
            <a:endCxn id="4" idx="2"/>
          </p:cNvCxnSpPr>
          <p:nvPr/>
        </p:nvCxnSpPr>
        <p:spPr>
          <a:xfrm rot="5400000" flipH="1" flipV="1">
            <a:off x="4724400" y="2895601"/>
            <a:ext cx="1198881" cy="1087120"/>
          </a:xfrm>
          <a:prstGeom prst="bentConnector3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0DF31868-8D82-495E-8332-B20A7996A23D}"/>
              </a:ext>
            </a:extLst>
          </p:cNvPr>
          <p:cNvCxnSpPr>
            <a:cxnSpLocks/>
            <a:stCxn id="7" idx="0"/>
            <a:endCxn id="4" idx="2"/>
          </p:cNvCxnSpPr>
          <p:nvPr/>
        </p:nvCxnSpPr>
        <p:spPr>
          <a:xfrm rot="16200000" flipV="1">
            <a:off x="5852161" y="2854960"/>
            <a:ext cx="1198881" cy="116840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69832E17-0095-4435-A009-A5E1E4D41B06}"/>
              </a:ext>
            </a:extLst>
          </p:cNvPr>
          <p:cNvCxnSpPr>
            <a:cxnSpLocks/>
            <a:stCxn id="8" idx="1"/>
            <a:endCxn id="4" idx="3"/>
          </p:cNvCxnSpPr>
          <p:nvPr/>
        </p:nvCxnSpPr>
        <p:spPr>
          <a:xfrm rot="10800000">
            <a:off x="6705600" y="2344420"/>
            <a:ext cx="2362200" cy="495300"/>
          </a:xfrm>
          <a:prstGeom prst="bentConnector3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E408E3ED-6089-4EE1-89A1-ECD2B6FB6235}"/>
              </a:ext>
            </a:extLst>
          </p:cNvPr>
          <p:cNvCxnSpPr>
            <a:cxnSpLocks/>
            <a:stCxn id="10" idx="0"/>
            <a:endCxn id="9" idx="2"/>
          </p:cNvCxnSpPr>
          <p:nvPr/>
        </p:nvCxnSpPr>
        <p:spPr>
          <a:xfrm rot="5400000" flipH="1" flipV="1">
            <a:off x="8886444" y="4562856"/>
            <a:ext cx="781812" cy="12573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82E405C9-72CF-489F-A55C-579D6B36B1EB}"/>
              </a:ext>
            </a:extLst>
          </p:cNvPr>
          <p:cNvCxnSpPr>
            <a:cxnSpLocks/>
            <a:stCxn id="11" idx="0"/>
            <a:endCxn id="9" idx="2"/>
          </p:cNvCxnSpPr>
          <p:nvPr/>
        </p:nvCxnSpPr>
        <p:spPr>
          <a:xfrm rot="16200000" flipV="1">
            <a:off x="10162794" y="4543806"/>
            <a:ext cx="781812" cy="12954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21B4821-B5FC-4D5D-878A-38AF91E154EB}"/>
              </a:ext>
            </a:extLst>
          </p:cNvPr>
          <p:cNvCxnSpPr>
            <a:stCxn id="9" idx="0"/>
            <a:endCxn id="8" idx="2"/>
          </p:cNvCxnSpPr>
          <p:nvPr/>
        </p:nvCxnSpPr>
        <p:spPr>
          <a:xfrm flipV="1">
            <a:off x="9906000" y="3335020"/>
            <a:ext cx="0" cy="47498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61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EE539E-7092-41D9-A1E6-39E3420B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shapes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C45704-0C60-4175-B1D6-D124C0113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classes shown in the previous slide have an inheritance relationship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The </a:t>
            </a:r>
            <a:r>
              <a:rPr lang="en-US" i="1" dirty="0"/>
              <a:t>is-a</a:t>
            </a:r>
            <a:r>
              <a:rPr lang="en-US" dirty="0"/>
              <a:t> relationship, since each of those shapes is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We also need a place to draw those shapes</a:t>
            </a:r>
          </a:p>
          <a:p>
            <a:r>
              <a:rPr lang="en-US" dirty="0"/>
              <a:t>We can create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Canvas</a:t>
            </a:r>
            <a:r>
              <a:rPr lang="en-US" dirty="0"/>
              <a:t> class to draw them</a:t>
            </a:r>
          </a:p>
          <a:p>
            <a:r>
              <a:rPr lang="en-US" dirty="0"/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Canvas</a:t>
            </a:r>
            <a:r>
              <a:rPr lang="en-US" dirty="0"/>
              <a:t> is </a:t>
            </a:r>
            <a:r>
              <a:rPr lang="en-US" i="1" dirty="0"/>
              <a:t>not</a:t>
            </a:r>
            <a:r>
              <a:rPr lang="en-US" dirty="0"/>
              <a:t>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Instead, it provides a turtle that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GeometricShape</a:t>
            </a:r>
            <a:r>
              <a:rPr lang="en-US" dirty="0"/>
              <a:t> objects can use to draw themselves</a:t>
            </a:r>
          </a:p>
        </p:txBody>
      </p:sp>
    </p:spTree>
    <p:extLst>
      <p:ext uri="{BB962C8B-B14F-4D97-AF65-F5344CB8AC3E}">
        <p14:creationId xmlns:p14="http://schemas.microsoft.com/office/powerpoint/2010/main" val="96069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AAF-C2B9-4975-AC4F-FBD43897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final bit of Python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9EFF6-73B5-40EF-9DDE-164FEAB5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can't have a function (or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 or a loop) with nothing in it</a:t>
            </a:r>
          </a:p>
          <a:p>
            <a:r>
              <a:rPr lang="en-US" dirty="0"/>
              <a:t>For these rare circumstances, there's a special keyword that means do nothing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  <a:r>
              <a:rPr lang="en-US" dirty="0"/>
              <a:t> keyword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46AE96-2754-42B1-9F7F-8831262B41EB}"/>
              </a:ext>
            </a:extLst>
          </p:cNvPr>
          <p:cNvSpPr txBox="1">
            <a:spLocks/>
          </p:cNvSpPr>
          <p:nvPr/>
        </p:nvSpPr>
        <p:spPr>
          <a:xfrm>
            <a:off x="609600" y="4800600"/>
            <a:ext cx="10972800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doNothing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pass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would have errors otherwise</a:t>
            </a:r>
          </a:p>
        </p:txBody>
      </p:sp>
    </p:spTree>
    <p:extLst>
      <p:ext uri="{BB962C8B-B14F-4D97-AF65-F5344CB8AC3E}">
        <p14:creationId xmlns:p14="http://schemas.microsoft.com/office/powerpoint/2010/main" val="124209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Adding to existing classes is nice…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you want to do more than add</a:t>
            </a:r>
          </a:p>
          <a:p>
            <a:r>
              <a:rPr lang="en-US" dirty="0"/>
              <a:t>You want to change a method to do something different</a:t>
            </a:r>
          </a:p>
          <a:p>
            <a:r>
              <a:rPr lang="en-US" dirty="0"/>
              <a:t>You can write a method in a child class that has the same name as a method in a parent class</a:t>
            </a:r>
          </a:p>
          <a:p>
            <a:r>
              <a:rPr lang="en-US" dirty="0"/>
              <a:t>The child version of the method will always get called</a:t>
            </a:r>
          </a:p>
          <a:p>
            <a:r>
              <a:rPr lang="en-US" dirty="0"/>
              <a:t>This is called </a:t>
            </a:r>
            <a:r>
              <a:rPr lang="en-US" b="1" dirty="0"/>
              <a:t>overriding</a:t>
            </a:r>
            <a:r>
              <a:rPr lang="en-US" dirty="0"/>
              <a:t> a method</a:t>
            </a:r>
          </a:p>
        </p:txBody>
      </p:sp>
    </p:spTree>
    <p:extLst>
      <p:ext uri="{BB962C8B-B14F-4D97-AF65-F5344CB8AC3E}">
        <p14:creationId xmlns:p14="http://schemas.microsoft.com/office/powerpoint/2010/main" val="67115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Mammal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define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Mammal</a:t>
            </a:r>
            <a:r>
              <a:rPr lang="en-US" dirty="0"/>
              <a:t> class as follows: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2514600"/>
            <a:ext cx="10972800" cy="21336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Mammal: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'Grunt!'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859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Mammal subclasses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425209"/>
          </a:xfrm>
        </p:spPr>
        <p:txBody>
          <a:bodyPr>
            <a:normAutofit fontScale="92500"/>
          </a:bodyPr>
          <a:lstStyle/>
          <a:p>
            <a:r>
              <a:rPr lang="en-US" dirty="0"/>
              <a:t>From there, we can define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Cat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Human</a:t>
            </a:r>
            <a:r>
              <a:rPr lang="en-US" dirty="0"/>
              <a:t> subclasses, overriding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method appropriately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0480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Dog(Mammal):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'Woof'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2672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9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Cat(Mammal):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'Meow'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54864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9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Human(Mammal):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9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makeNoise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(self):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sz="29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'Hello'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933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6B30C5-5345-475A-AFB3-74FA2856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213D3-04F6-4673-9A2C-8E4241DC43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1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Designed to be 50% longer than previous exams</a:t>
            </a:r>
          </a:p>
          <a:p>
            <a:r>
              <a:rPr lang="en-US" dirty="0"/>
              <a:t>But you'll have 100% more time</a:t>
            </a:r>
          </a:p>
          <a:p>
            <a:r>
              <a:rPr lang="en-US" b="1" dirty="0"/>
              <a:t>Time: </a:t>
            </a:r>
            <a:r>
              <a:rPr lang="en-US" dirty="0"/>
              <a:t>Friday, 12/08/2023, 2:45 - 4:45 p.m.</a:t>
            </a:r>
          </a:p>
          <a:p>
            <a:r>
              <a:rPr lang="en-US" b="1" dirty="0"/>
              <a:t>Place: </a:t>
            </a:r>
            <a:r>
              <a:rPr lang="en-US" dirty="0"/>
              <a:t>Point 113</a:t>
            </a:r>
          </a:p>
        </p:txBody>
      </p:sp>
    </p:spTree>
    <p:extLst>
      <p:ext uri="{BB962C8B-B14F-4D97-AF65-F5344CB8AC3E}">
        <p14:creationId xmlns:p14="http://schemas.microsoft.com/office/powerpoint/2010/main" val="8223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02A63-786A-407E-A445-4383D8D60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B5996-D511-481C-ACB6-195A7BC1A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on quizzes</a:t>
            </a:r>
          </a:p>
          <a:p>
            <a:r>
              <a:rPr lang="en-US" dirty="0"/>
              <a:t>Focus on assignments</a:t>
            </a:r>
          </a:p>
          <a:p>
            <a:r>
              <a:rPr lang="en-US" dirty="0"/>
              <a:t>Memorizing things about Python is okay</a:t>
            </a:r>
          </a:p>
          <a:p>
            <a:r>
              <a:rPr lang="en-US" dirty="0"/>
              <a:t>Practicing programming is better</a:t>
            </a:r>
          </a:p>
        </p:txBody>
      </p:sp>
    </p:spTree>
    <p:extLst>
      <p:ext uri="{BB962C8B-B14F-4D97-AF65-F5344CB8AC3E}">
        <p14:creationId xmlns:p14="http://schemas.microsoft.com/office/powerpoint/2010/main" val="14433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next time!</a:t>
            </a:r>
          </a:p>
          <a:p>
            <a:r>
              <a:rPr lang="en-US" dirty="0"/>
              <a:t>Consider visiting </a:t>
            </a:r>
            <a:r>
              <a:rPr lang="en-US" b="1" dirty="0">
                <a:solidFill>
                  <a:schemeClr val="accent1"/>
                </a:solidFill>
              </a:rPr>
              <a:t>CodingBat.com</a:t>
            </a:r>
            <a:r>
              <a:rPr lang="en-US" dirty="0"/>
              <a:t> for Python practice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Fill out course evaluations!</a:t>
            </a:r>
            <a:endParaRPr lang="en-US" dirty="0"/>
          </a:p>
          <a:p>
            <a:r>
              <a:rPr lang="en-US" dirty="0"/>
              <a:t>Finish Assignment 10</a:t>
            </a:r>
          </a:p>
          <a:p>
            <a:pPr lvl="1"/>
            <a:r>
              <a:rPr lang="en-US" dirty="0"/>
              <a:t>Due tonight by midnight!</a:t>
            </a:r>
          </a:p>
          <a:p>
            <a:r>
              <a:rPr lang="en-US" dirty="0"/>
              <a:t>Study for Final Exam</a:t>
            </a:r>
          </a:p>
          <a:p>
            <a:pPr lvl="1"/>
            <a:r>
              <a:rPr lang="en-US" dirty="0"/>
              <a:t>Friday, 12/08/2023, 2:45 - 4:45 p.m.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 understand recursion, you must first understand recursion.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</p:spTree>
    <p:extLst>
      <p:ext uri="{BB962C8B-B14F-4D97-AF65-F5344CB8AC3E}">
        <p14:creationId xmlns:p14="http://schemas.microsoft.com/office/powerpoint/2010/main" val="272553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Recursion?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781800" cy="4625609"/>
          </a:xfrm>
        </p:spPr>
        <p:txBody>
          <a:bodyPr/>
          <a:lstStyle/>
          <a:p>
            <a:r>
              <a:rPr lang="en-US" dirty="0"/>
              <a:t>Defining something in terms of itself</a:t>
            </a:r>
          </a:p>
          <a:p>
            <a:r>
              <a:rPr lang="en-US" dirty="0"/>
              <a:t>To be useful, the definition must be based on progressively simpler definitions of the thing being defined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44871"/>
            <a:ext cx="2800350" cy="428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352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4301</TotalTime>
  <Words>3494</Words>
  <Application>Microsoft Office PowerPoint</Application>
  <PresentationFormat>Widescreen</PresentationFormat>
  <Paragraphs>580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2" baseType="lpstr">
      <vt:lpstr>Arial</vt:lpstr>
      <vt:lpstr>Calibri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10</vt:lpstr>
      <vt:lpstr>Review</vt:lpstr>
      <vt:lpstr>Final Exam</vt:lpstr>
      <vt:lpstr>Final exam</vt:lpstr>
      <vt:lpstr>Recursion</vt:lpstr>
      <vt:lpstr>What is Recursion?</vt:lpstr>
      <vt:lpstr>Useful Recursion</vt:lpstr>
      <vt:lpstr>Approach for Problems</vt:lpstr>
      <vt:lpstr>Implementing Factorial</vt:lpstr>
      <vt:lpstr>Code for Factorial</vt:lpstr>
      <vt:lpstr>Recursion and loops are the same</vt:lpstr>
      <vt:lpstr>Adding up the numbers in a list</vt:lpstr>
      <vt:lpstr>Code for Sum</vt:lpstr>
      <vt:lpstr>Tips for recursion</vt:lpstr>
      <vt:lpstr>Drawing Recursively</vt:lpstr>
      <vt:lpstr>Complex shapes</vt:lpstr>
      <vt:lpstr>Drawing squares</vt:lpstr>
      <vt:lpstr>Nested squares</vt:lpstr>
      <vt:lpstr>Nested squares function</vt:lpstr>
      <vt:lpstr>Trees</vt:lpstr>
      <vt:lpstr>Recursion for tree drawing</vt:lpstr>
      <vt:lpstr>Tree function</vt:lpstr>
      <vt:lpstr>Objects in Python</vt:lpstr>
      <vt:lpstr>What's an object?</vt:lpstr>
      <vt:lpstr>Objects</vt:lpstr>
      <vt:lpstr>Why are objects a good idea?</vt:lpstr>
      <vt:lpstr>Calling methods</vt:lpstr>
      <vt:lpstr>Method call examples</vt:lpstr>
      <vt:lpstr>Instance variables</vt:lpstr>
      <vt:lpstr>Adding members</vt:lpstr>
      <vt:lpstr>Creating entirely new classes</vt:lpstr>
      <vt:lpstr>Classes are like blueprints</vt:lpstr>
      <vt:lpstr>Planet class</vt:lpstr>
      <vt:lpstr>What is self?</vt:lpstr>
      <vt:lpstr>Constructor</vt:lpstr>
      <vt:lpstr>Creating a new object</vt:lpstr>
      <vt:lpstr>Accessors</vt:lpstr>
      <vt:lpstr>Mutators</vt:lpstr>
      <vt:lpstr>Hiding data in Python</vt:lpstr>
      <vt:lpstr>Hiding example</vt:lpstr>
      <vt:lpstr>Simulation</vt:lpstr>
      <vt:lpstr>Continuous simulations</vt:lpstr>
      <vt:lpstr>Discrete event simulations</vt:lpstr>
      <vt:lpstr>Ecosystem</vt:lpstr>
      <vt:lpstr>UML</vt:lpstr>
      <vt:lpstr>Class diagram for World</vt:lpstr>
      <vt:lpstr>Class diagram for Bear</vt:lpstr>
      <vt:lpstr>Class diagram for Fish</vt:lpstr>
      <vt:lpstr>isinstance()</vt:lpstr>
      <vt:lpstr>Inheritance</vt:lpstr>
      <vt:lpstr>Inheritance</vt:lpstr>
      <vt:lpstr>Code reuse </vt:lpstr>
      <vt:lpstr>Creating a subclass</vt:lpstr>
      <vt:lpstr>Extending a superclass</vt:lpstr>
      <vt:lpstr>Power of inheritance</vt:lpstr>
      <vt:lpstr>A look at a Car</vt:lpstr>
      <vt:lpstr>Calling the parent constructor</vt:lpstr>
      <vt:lpstr>Parent example</vt:lpstr>
      <vt:lpstr>Inheritance hierarchies</vt:lpstr>
      <vt:lpstr>Shapes</vt:lpstr>
      <vt:lpstr>Drawing shapes</vt:lpstr>
      <vt:lpstr>One final bit of Python syntax</vt:lpstr>
      <vt:lpstr>Adding to existing classes is nice…</vt:lpstr>
      <vt:lpstr>Mammal example</vt:lpstr>
      <vt:lpstr>Mammal subclasses</vt:lpstr>
      <vt:lpstr>Studying Advice</vt:lpstr>
      <vt:lpstr>Studying advice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463</cp:revision>
  <dcterms:created xsi:type="dcterms:W3CDTF">2009-01-11T21:03:04Z</dcterms:created>
  <dcterms:modified xsi:type="dcterms:W3CDTF">2023-12-01T01:44:22Z</dcterms:modified>
</cp:coreProperties>
</file>